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2.jpg" ContentType="image/pn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4094" r:id="rId1"/>
  </p:sldMasterIdLst>
  <p:sldIdLst>
    <p:sldId id="256" r:id="rId2"/>
    <p:sldId id="257" r:id="rId3"/>
    <p:sldId id="292" r:id="rId4"/>
    <p:sldId id="259" r:id="rId5"/>
    <p:sldId id="287" r:id="rId6"/>
    <p:sldId id="308" r:id="rId7"/>
    <p:sldId id="288" r:id="rId8"/>
    <p:sldId id="291" r:id="rId9"/>
    <p:sldId id="307" r:id="rId10"/>
    <p:sldId id="293" r:id="rId11"/>
    <p:sldId id="296" r:id="rId12"/>
    <p:sldId id="297" r:id="rId13"/>
    <p:sldId id="286" r:id="rId14"/>
    <p:sldId id="294" r:id="rId15"/>
    <p:sldId id="295" r:id="rId16"/>
    <p:sldId id="310" r:id="rId17"/>
    <p:sldId id="271" r:id="rId18"/>
    <p:sldId id="304" r:id="rId19"/>
    <p:sldId id="305" r:id="rId20"/>
    <p:sldId id="306" r:id="rId21"/>
    <p:sldId id="300" r:id="rId22"/>
    <p:sldId id="303" r:id="rId23"/>
    <p:sldId id="298" r:id="rId24"/>
    <p:sldId id="312" r:id="rId25"/>
    <p:sldId id="268" r:id="rId26"/>
    <p:sldId id="309" r:id="rId27"/>
    <p:sldId id="282" r:id="rId28"/>
    <p:sldId id="313" r:id="rId29"/>
    <p:sldId id="301" r:id="rId30"/>
    <p:sldId id="283" r:id="rId31"/>
    <p:sldId id="285" r:id="rId32"/>
    <p:sldId id="284" r:id="rId33"/>
    <p:sldId id="278" r:id="rId34"/>
    <p:sldId id="281" r:id="rId35"/>
    <p:sldId id="311" r:id="rId36"/>
    <p:sldId id="280" r:id="rId37"/>
    <p:sldId id="270" r:id="rId38"/>
    <p:sldId id="299" r:id="rId39"/>
    <p:sldId id="276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los Ramirez" initials="CR" lastIdx="2" clrIdx="0">
    <p:extLst>
      <p:ext uri="{19B8F6BF-5375-455C-9EA6-DF929625EA0E}">
        <p15:presenceInfo xmlns:p15="http://schemas.microsoft.com/office/powerpoint/2012/main" userId="Carlos Ramire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Acento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estria%20de%20Sofware\Maestria-de-Sofware\Tesis\USUARIOS%20REGISTRADOS%20EN%20PAY2ME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estria%20de%20Sofware\Maestria-de-Sofware\Tesis\Ganancia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estria%20de%20Sofware\Maestria-de-Sofware\Tesis\Resultado%20de%20encusta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estria%20de%20Sofware\Maestria-de-Sofware\Tesis\Resultado%20de%20encusta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Usuarios!$A$2</c:f>
              <c:strCache>
                <c:ptCount val="1"/>
                <c:pt idx="0">
                  <c:v>Enero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8000"/>
                    <a:lumMod val="110000"/>
                  </a:schemeClr>
                </a:gs>
                <a:gs pos="84000">
                  <a:schemeClr val="accent1">
                    <a:shade val="90000"/>
                    <a:lumMod val="8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Usuarios!$B$1:$D$1</c:f>
              <c:strCache>
                <c:ptCount val="3"/>
                <c:pt idx="0">
                  <c:v>Cantidad de usuarios registrados</c:v>
                </c:pt>
                <c:pt idx="1">
                  <c:v>Cantidad de usuarios verificados biometricamente</c:v>
                </c:pt>
                <c:pt idx="2">
                  <c:v>Cantidad de usuarios con identidad digital NFT</c:v>
                </c:pt>
              </c:strCache>
            </c:strRef>
          </c:cat>
          <c:val>
            <c:numRef>
              <c:f>Usuarios!$B$2:$D$2</c:f>
              <c:numCache>
                <c:formatCode>General</c:formatCode>
                <c:ptCount val="3"/>
                <c:pt idx="0">
                  <c:v>150</c:v>
                </c:pt>
                <c:pt idx="1">
                  <c:v>144</c:v>
                </c:pt>
                <c:pt idx="2">
                  <c:v>142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D6-4B02-9F58-F22B44B69610}"/>
            </c:ext>
          </c:extLst>
        </c:ser>
        <c:ser>
          <c:idx val="1"/>
          <c:order val="1"/>
          <c:tx>
            <c:strRef>
              <c:f>Usuarios!$A$3</c:f>
              <c:strCache>
                <c:ptCount val="1"/>
                <c:pt idx="0">
                  <c:v>Febrero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98000"/>
                    <a:lumMod val="110000"/>
                  </a:schemeClr>
                </a:gs>
                <a:gs pos="84000">
                  <a:schemeClr val="accent3">
                    <a:shade val="90000"/>
                    <a:lumMod val="8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Usuarios!$B$1:$D$1</c:f>
              <c:strCache>
                <c:ptCount val="3"/>
                <c:pt idx="0">
                  <c:v>Cantidad de usuarios registrados</c:v>
                </c:pt>
                <c:pt idx="1">
                  <c:v>Cantidad de usuarios verificados biometricamente</c:v>
                </c:pt>
                <c:pt idx="2">
                  <c:v>Cantidad de usuarios con identidad digital NFT</c:v>
                </c:pt>
              </c:strCache>
            </c:strRef>
          </c:cat>
          <c:val>
            <c:numRef>
              <c:f>Usuarios!$B$3:$D$3</c:f>
              <c:numCache>
                <c:formatCode>General</c:formatCode>
                <c:ptCount val="3"/>
                <c:pt idx="0">
                  <c:v>110</c:v>
                </c:pt>
                <c:pt idx="1">
                  <c:v>110</c:v>
                </c:pt>
                <c:pt idx="2">
                  <c:v>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7D6-4B02-9F58-F22B44B6961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2074845696"/>
        <c:axId val="2074847360"/>
      </c:barChart>
      <c:lineChart>
        <c:grouping val="standard"/>
        <c:varyColors val="0"/>
        <c:ser>
          <c:idx val="2"/>
          <c:order val="2"/>
          <c:tx>
            <c:strRef>
              <c:f>Usuarios!$A$4</c:f>
              <c:strCache>
                <c:ptCount val="1"/>
                <c:pt idx="0">
                  <c:v>Marzo</c:v>
                </c:pt>
              </c:strCache>
            </c:strRef>
          </c:tx>
          <c:spPr>
            <a:ln w="317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1.5214910612400151E-2"/>
                  <c:y val="-1.66927463445186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7D6-4B02-9F58-F22B44B69610}"/>
                </c:ext>
              </c:extLst>
            </c:dLbl>
            <c:dLbl>
              <c:idx val="1"/>
              <c:layout>
                <c:manualLayout>
                  <c:x val="1.5214910612400059E-2"/>
                  <c:y val="-2.08659329306482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7D6-4B02-9F58-F22B44B69610}"/>
                </c:ext>
              </c:extLst>
            </c:dLbl>
            <c:dLbl>
              <c:idx val="2"/>
              <c:layout>
                <c:manualLayout>
                  <c:x val="1.0143273741600102E-2"/>
                  <c:y val="-1.66927463445186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7D6-4B02-9F58-F22B44B6961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Usuarios!$B$1:$D$1</c:f>
              <c:strCache>
                <c:ptCount val="3"/>
                <c:pt idx="0">
                  <c:v>Cantidad de usuarios registrados</c:v>
                </c:pt>
                <c:pt idx="1">
                  <c:v>Cantidad de usuarios verificados biometricamente</c:v>
                </c:pt>
                <c:pt idx="2">
                  <c:v>Cantidad de usuarios con identidad digital NFT</c:v>
                </c:pt>
              </c:strCache>
            </c:strRef>
          </c:cat>
          <c:val>
            <c:numRef>
              <c:f>Usuarios!$B$4:$D$4</c:f>
              <c:numCache>
                <c:formatCode>General</c:formatCode>
                <c:ptCount val="3"/>
                <c:pt idx="0">
                  <c:v>125</c:v>
                </c:pt>
                <c:pt idx="1">
                  <c:v>121</c:v>
                </c:pt>
                <c:pt idx="2">
                  <c:v>118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7D6-4B02-9F58-F22B44B696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4845696"/>
        <c:axId val="2074847360"/>
      </c:lineChart>
      <c:catAx>
        <c:axId val="2074845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C"/>
          </a:p>
        </c:txPr>
        <c:crossAx val="2074847360"/>
        <c:crosses val="autoZero"/>
        <c:auto val="1"/>
        <c:lblAlgn val="ctr"/>
        <c:lblOffset val="100"/>
        <c:noMultiLvlLbl val="0"/>
      </c:catAx>
      <c:valAx>
        <c:axId val="2074847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2074845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2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C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s-EC"/>
              <a:t>Ganancias mensuales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Ingresos iniciales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3"/>
              <c:layout>
                <c:manualLayout>
                  <c:x val="-3.781249441744669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F77-4B74-9A26-A5F54B650C1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</c:strCache>
            </c:strRef>
          </c:cat>
          <c:val>
            <c:numRef>
              <c:f>Hoja1!$B$2:$B$5</c:f>
              <c:numCache>
                <c:formatCode>"$"#,##0.00</c:formatCode>
                <c:ptCount val="4"/>
                <c:pt idx="0">
                  <c:v>969.14</c:v>
                </c:pt>
                <c:pt idx="1">
                  <c:v>1551.77</c:v>
                </c:pt>
                <c:pt idx="2">
                  <c:v>469.49</c:v>
                </c:pt>
                <c:pt idx="3">
                  <c:v>135.35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77-4B74-9A26-A5F54B650C1E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Dinero en disputas ganadas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5468747716228191E-2"/>
                  <c:y val="3.033779099794132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F77-4B74-9A26-A5F54B650C1E}"/>
                </c:ext>
              </c:extLst>
            </c:dLbl>
            <c:dLbl>
              <c:idx val="1"/>
              <c:layout>
                <c:manualLayout>
                  <c:x val="1.8906247208723345E-2"/>
                  <c:y val="-3.033779099794132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F77-4B74-9A26-A5F54B650C1E}"/>
                </c:ext>
              </c:extLst>
            </c:dLbl>
            <c:dLbl>
              <c:idx val="2"/>
              <c:layout>
                <c:manualLayout>
                  <c:x val="4.4687493402436995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F77-4B74-9A26-A5F54B650C1E}"/>
                </c:ext>
              </c:extLst>
            </c:dLbl>
            <c:dLbl>
              <c:idx val="3"/>
              <c:layout>
                <c:manualLayout>
                  <c:x val="3.6093744671199114E-2"/>
                  <c:y val="-3.033779099794132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F77-4B74-9A26-A5F54B650C1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</c:strCache>
            </c:strRef>
          </c:cat>
          <c:val>
            <c:numRef>
              <c:f>Hoja1!$C$2:$C$5</c:f>
              <c:numCache>
                <c:formatCode>"$"#,##0.00</c:formatCode>
                <c:ptCount val="4"/>
                <c:pt idx="0">
                  <c:v>832.67</c:v>
                </c:pt>
                <c:pt idx="1">
                  <c:v>1211.45</c:v>
                </c:pt>
                <c:pt idx="2">
                  <c:v>402.15</c:v>
                </c:pt>
                <c:pt idx="3">
                  <c:v>120.12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F77-4B74-9A26-A5F54B650C1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47"/>
        <c:overlap val="-27"/>
        <c:axId val="1908439296"/>
        <c:axId val="1908435968"/>
      </c:barChart>
      <c:lineChart>
        <c:grouping val="standard"/>
        <c:varyColors val="0"/>
        <c:ser>
          <c:idx val="2"/>
          <c:order val="2"/>
          <c:tx>
            <c:strRef>
              <c:f>Hoja1!$D$1</c:f>
              <c:strCache>
                <c:ptCount val="1"/>
                <c:pt idx="0">
                  <c:v>Dinero en disputas perdidas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3"/>
              <c:layout>
                <c:manualLayout>
                  <c:x val="1.2031248223732912E-2"/>
                  <c:y val="9.101337299382398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F77-4B74-9A26-A5F54B650C1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</c:strCache>
            </c:strRef>
          </c:cat>
          <c:val>
            <c:numRef>
              <c:f>Hoja1!$D$2:$D$5</c:f>
              <c:numCache>
                <c:formatCode>"$"#,##0.00</c:formatCode>
                <c:ptCount val="4"/>
                <c:pt idx="0">
                  <c:v>136.47</c:v>
                </c:pt>
                <c:pt idx="1">
                  <c:v>340.32</c:v>
                </c:pt>
                <c:pt idx="2">
                  <c:v>67.34</c:v>
                </c:pt>
                <c:pt idx="3">
                  <c:v>15.23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F77-4B74-9A26-A5F54B650C1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908439296"/>
        <c:axId val="1908435968"/>
      </c:lineChart>
      <c:catAx>
        <c:axId val="1908439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C"/>
          </a:p>
        </c:txPr>
        <c:crossAx val="1908435968"/>
        <c:crosses val="autoZero"/>
        <c:auto val="1"/>
        <c:lblAlgn val="ctr"/>
        <c:lblOffset val="100"/>
        <c:noMultiLvlLbl val="0"/>
      </c:catAx>
      <c:valAx>
        <c:axId val="1908435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C"/>
          </a:p>
        </c:txPr>
        <c:crossAx val="1908439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s-EC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s-EC" b="1"/>
              <a:t>Porcentajes de satisfacción con los tiempo de entrega del producto o servicio por parte de los comercios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4C8-44BC-A7BA-5CA1F77A350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4C8-44BC-A7BA-5CA1F77A350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4C8-44BC-A7BA-5CA1F77A350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4C8-44BC-A7BA-5CA1F77A350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530D-4164-BDC6-E4F9FECA668C}"/>
              </c:ext>
            </c:extLst>
          </c:dPt>
          <c:dLbls>
            <c:dLbl>
              <c:idx val="4"/>
              <c:layout>
                <c:manualLayout>
                  <c:x val="6.208992667766336E-2"/>
                  <c:y val="1.5071590052750531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30D-4164-BDC6-E4F9FECA668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Hoja1!$A$2:$A$6</c:f>
              <c:strCache>
                <c:ptCount val="5"/>
                <c:pt idx="0">
                  <c:v>Muy satisfecho</c:v>
                </c:pt>
                <c:pt idx="1">
                  <c:v>Satisfecho</c:v>
                </c:pt>
                <c:pt idx="2">
                  <c:v>Conforme</c:v>
                </c:pt>
                <c:pt idx="3">
                  <c:v>Insatisfecho</c:v>
                </c:pt>
                <c:pt idx="4">
                  <c:v>Muy insastifecho</c:v>
                </c:pt>
              </c:strCache>
            </c:strRef>
          </c:cat>
          <c:val>
            <c:numRef>
              <c:f>Hoja1!$C$2:$C$6</c:f>
              <c:numCache>
                <c:formatCode>0%</c:formatCode>
                <c:ptCount val="5"/>
                <c:pt idx="0">
                  <c:v>0.31764705882352939</c:v>
                </c:pt>
                <c:pt idx="1">
                  <c:v>0.4823529411764706</c:v>
                </c:pt>
                <c:pt idx="2">
                  <c:v>0.17647058823529413</c:v>
                </c:pt>
                <c:pt idx="3">
                  <c:v>2.3529411764705882E-2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71-4EC2-BADE-1D7BAE0F24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s-EC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s-EC" b="1"/>
              <a:t>Porcentajes de satisfacción con la calidad del producto /servicio entregado/ofrecido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886-482F-B988-094731767FA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886-482F-B988-094731767FA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886-482F-B988-094731767FA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886-482F-B988-094731767FA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B886-482F-B988-094731767FA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Hoja1!$A$30:$A$34</c:f>
              <c:strCache>
                <c:ptCount val="5"/>
                <c:pt idx="0">
                  <c:v>Muy satisfecho</c:v>
                </c:pt>
                <c:pt idx="1">
                  <c:v>Satisfecho</c:v>
                </c:pt>
                <c:pt idx="2">
                  <c:v>Conforme</c:v>
                </c:pt>
                <c:pt idx="3">
                  <c:v>Insatisfecho</c:v>
                </c:pt>
                <c:pt idx="4">
                  <c:v>Muy insastifecho</c:v>
                </c:pt>
              </c:strCache>
            </c:strRef>
          </c:cat>
          <c:val>
            <c:numRef>
              <c:f>Hoja1!$C$30:$C$34</c:f>
              <c:numCache>
                <c:formatCode>0%</c:formatCode>
                <c:ptCount val="5"/>
                <c:pt idx="0">
                  <c:v>0.18823529411764706</c:v>
                </c:pt>
                <c:pt idx="1">
                  <c:v>0.4</c:v>
                </c:pt>
                <c:pt idx="2">
                  <c:v>0.24705882352941178</c:v>
                </c:pt>
                <c:pt idx="3">
                  <c:v>0.10588235294117647</c:v>
                </c:pt>
                <c:pt idx="4">
                  <c:v>5.8823529411764705E-2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E4-4436-9D3F-D640E14B95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s-EC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30/6/2022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414294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30/6/2022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027170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30/6/2022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617082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30/6/2022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7759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30/6/2022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29060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30/6/2022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55477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30/6/2022</a:t>
            </a:fld>
            <a:endParaRPr lang="es-EC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7912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30/6/2022</a:t>
            </a:fld>
            <a:endParaRPr 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477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30/6/2022</a:t>
            </a:fld>
            <a:endParaRPr lang="es-EC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05022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30/6/2022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422970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30/6/2022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98458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30/6/2022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71550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ea.io/assets/0x495f947276749ce646f68ac8c248420045cb7b5e/7523418735891926846006348340043757648305025013495208722884814318985145221121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otexscan.io/tx/615e4dc367781bfe5b55f71aeef5e31faa565c69dc24d8ed40fabca24aa0d2e5" TargetMode="External"/><Relationship Id="rId4" Type="http://schemas.openxmlformats.org/officeDocument/2006/relationships/hyperlink" Target="https://explorer.iota.org/mainnet/message/08aba58ca3bbf5879cbe9368cc02e7ad9f1d392abf4c70495f1aaae277632b8b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5AEC5F-77A9-4CEA-83B9-F72BD6B03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851" y="1040567"/>
            <a:ext cx="11654298" cy="1011836"/>
          </a:xfrm>
        </p:spPr>
        <p:txBody>
          <a:bodyPr>
            <a:normAutofit/>
          </a:bodyPr>
          <a:lstStyle/>
          <a:p>
            <a:pPr algn="ctr"/>
            <a:r>
              <a:rPr lang="es-EC" sz="24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IMPLEMENTACIÓN DE DLT PARA EL ALMACENAMIENTO SEGURO DE TRANSACCIONES FINANCIERAS EN APLICACIONES FINTECH </a:t>
            </a:r>
            <a:endParaRPr lang="es-EC" sz="3200" dirty="0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57A6406-A302-41EA-8913-94E710170E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3122" y="4242612"/>
            <a:ext cx="7517011" cy="1330636"/>
          </a:xfrm>
        </p:spPr>
        <p:txBody>
          <a:bodyPr>
            <a:normAutofit/>
          </a:bodyPr>
          <a:lstStyle/>
          <a:p>
            <a:pPr algn="l"/>
            <a:r>
              <a:rPr lang="es-MX" sz="2000" b="1" dirty="0">
                <a:solidFill>
                  <a:schemeClr val="bg1"/>
                </a:solidFill>
              </a:rPr>
              <a:t>Maestrante:  </a:t>
            </a:r>
            <a:r>
              <a:rPr lang="es-MX" sz="2000" dirty="0">
                <a:solidFill>
                  <a:schemeClr val="bg1"/>
                </a:solidFill>
              </a:rPr>
              <a:t>Ing. Fernando Castillo</a:t>
            </a:r>
            <a:endParaRPr lang="es-MX" sz="2000" b="1" dirty="0">
              <a:solidFill>
                <a:schemeClr val="bg1"/>
              </a:solidFill>
            </a:endParaRPr>
          </a:p>
          <a:p>
            <a:pPr algn="l"/>
            <a:r>
              <a:rPr lang="es-MX" sz="2000" b="1" dirty="0">
                <a:solidFill>
                  <a:schemeClr val="bg1"/>
                </a:solidFill>
              </a:rPr>
              <a:t>Tutor:  		   </a:t>
            </a:r>
            <a:r>
              <a:rPr lang="es-EC" sz="2000" dirty="0">
                <a:solidFill>
                  <a:schemeClr val="bg1"/>
                </a:solidFill>
              </a:rPr>
              <a:t>Ing. </a:t>
            </a:r>
            <a:r>
              <a:rPr lang="es-EC" sz="2000" dirty="0" err="1">
                <a:solidFill>
                  <a:schemeClr val="bg1"/>
                </a:solidFill>
              </a:rPr>
              <a:t>Dixys</a:t>
            </a:r>
            <a:r>
              <a:rPr lang="es-EC" sz="2000" dirty="0">
                <a:solidFill>
                  <a:schemeClr val="bg1"/>
                </a:solidFill>
              </a:rPr>
              <a:t> Hernández, </a:t>
            </a:r>
            <a:r>
              <a:rPr lang="es-EC" sz="2000" dirty="0" err="1">
                <a:solidFill>
                  <a:schemeClr val="bg1"/>
                </a:solidFill>
              </a:rPr>
              <a:t>Ph.D</a:t>
            </a:r>
            <a:r>
              <a:rPr lang="es-EC" sz="2000" dirty="0">
                <a:solidFill>
                  <a:schemeClr val="bg1"/>
                </a:solidFill>
              </a:rPr>
              <a:t>.</a:t>
            </a:r>
            <a:endParaRPr lang="es-MX" sz="2000" dirty="0">
              <a:solidFill>
                <a:schemeClr val="bg1"/>
              </a:solidFill>
            </a:endParaRPr>
          </a:p>
          <a:p>
            <a:pPr algn="l"/>
            <a:r>
              <a:rPr lang="es-MX" sz="2000" b="1" dirty="0">
                <a:solidFill>
                  <a:schemeClr val="bg1"/>
                </a:solidFill>
              </a:rPr>
              <a:t>Cotutor: 	   </a:t>
            </a:r>
            <a:r>
              <a:rPr lang="es-EC" sz="2000" dirty="0">
                <a:solidFill>
                  <a:schemeClr val="bg1"/>
                </a:solidFill>
              </a:rPr>
              <a:t>Ing. Félix Fernández, </a:t>
            </a:r>
            <a:r>
              <a:rPr lang="es-EC" sz="2000" dirty="0" err="1">
                <a:solidFill>
                  <a:schemeClr val="bg1"/>
                </a:solidFill>
              </a:rPr>
              <a:t>Ph.D</a:t>
            </a:r>
            <a:r>
              <a:rPr lang="es-EC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50299C3-6ED0-497F-8DF4-BB0CFF9F8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726" y="3814730"/>
            <a:ext cx="1291965" cy="1291965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3C236E5F-B828-4B80-84D5-31935000A4DB}"/>
              </a:ext>
            </a:extLst>
          </p:cNvPr>
          <p:cNvSpPr txBox="1">
            <a:spLocks/>
          </p:cNvSpPr>
          <p:nvPr/>
        </p:nvSpPr>
        <p:spPr>
          <a:xfrm>
            <a:off x="4875827" y="419725"/>
            <a:ext cx="1888760" cy="74076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C" sz="24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TÍTULO</a:t>
            </a:r>
            <a:endParaRPr lang="es-EC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AD3891F-9AB8-4B32-A95E-3AA8E5321174}"/>
              </a:ext>
            </a:extLst>
          </p:cNvPr>
          <p:cNvSpPr txBox="1">
            <a:spLocks/>
          </p:cNvSpPr>
          <p:nvPr/>
        </p:nvSpPr>
        <p:spPr>
          <a:xfrm>
            <a:off x="4810870" y="1870022"/>
            <a:ext cx="2372469" cy="74076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C" sz="24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modalidad</a:t>
            </a:r>
            <a:endParaRPr lang="es-EC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0094584-4A29-433B-8DBF-13B3B3035CB5}"/>
              </a:ext>
            </a:extLst>
          </p:cNvPr>
          <p:cNvSpPr txBox="1">
            <a:spLocks/>
          </p:cNvSpPr>
          <p:nvPr/>
        </p:nvSpPr>
        <p:spPr>
          <a:xfrm>
            <a:off x="2887131" y="2518349"/>
            <a:ext cx="6547325" cy="50591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C" sz="2400" b="1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PROYECTO TECNOLÓGICO AVANZADO</a:t>
            </a:r>
            <a:endParaRPr lang="es-EC" sz="3200" dirty="0">
              <a:solidFill>
                <a:schemeClr val="tx1"/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B5713D0F-19CE-46B9-9BA2-A6DB2ADB2FC2}"/>
              </a:ext>
            </a:extLst>
          </p:cNvPr>
          <p:cNvSpPr txBox="1">
            <a:spLocks/>
          </p:cNvSpPr>
          <p:nvPr/>
        </p:nvSpPr>
        <p:spPr>
          <a:xfrm>
            <a:off x="8086540" y="5214476"/>
            <a:ext cx="3212338" cy="404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b="1" dirty="0">
                <a:solidFill>
                  <a:schemeClr val="accent3"/>
                </a:solidFill>
              </a:rPr>
              <a:t>MAESTRÍA EN SOFTWARE</a:t>
            </a:r>
          </a:p>
        </p:txBody>
      </p:sp>
    </p:spTree>
    <p:extLst>
      <p:ext uri="{BB962C8B-B14F-4D97-AF65-F5344CB8AC3E}">
        <p14:creationId xmlns:p14="http://schemas.microsoft.com/office/powerpoint/2010/main" val="1738439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151DC-46FB-3765-05D3-E57E6981E5FC}"/>
              </a:ext>
            </a:extLst>
          </p:cNvPr>
          <p:cNvSpPr txBox="1">
            <a:spLocks/>
          </p:cNvSpPr>
          <p:nvPr/>
        </p:nvSpPr>
        <p:spPr>
          <a:xfrm>
            <a:off x="1893677" y="3117111"/>
            <a:ext cx="7981842" cy="6237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motivación</a:t>
            </a:r>
            <a:endParaRPr lang="es-EC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329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DELITOS INFORMÁTICOS EN LAS FINTECH</a:t>
            </a:r>
            <a:endParaRPr lang="es-EC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85FDEA-7545-40FC-713A-A4076C0CC07C}"/>
              </a:ext>
            </a:extLst>
          </p:cNvPr>
          <p:cNvSpPr txBox="1">
            <a:spLocks/>
          </p:cNvSpPr>
          <p:nvPr/>
        </p:nvSpPr>
        <p:spPr>
          <a:xfrm>
            <a:off x="209861" y="6234193"/>
            <a:ext cx="11835489" cy="554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Ozili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Financial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Inclusion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Fintech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during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COVID-19 Crisis: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Policy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Solutions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Company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Lawyer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Journal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8, pp. 1-9, 2020. </a:t>
            </a:r>
          </a:p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C. F. Security,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Cybercrime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 a time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coronavirus,»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Computer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Fraud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&amp; Security,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2020,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nº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5, pp. 1-3, 2020.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5B6412F-4E18-E44F-B8EB-835FD8A1FB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" t="13863" r="9980" b="14128"/>
          <a:stretch/>
        </p:blipFill>
        <p:spPr>
          <a:xfrm>
            <a:off x="8632259" y="2788948"/>
            <a:ext cx="3413092" cy="21163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F5AA0D-240B-7774-10AE-1BC6CB131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47" y="3167723"/>
            <a:ext cx="2970267" cy="159651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9CA967C-215A-C308-E537-2DA82E298A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1" t="6588" r="11151" b="7352"/>
          <a:stretch/>
        </p:blipFill>
        <p:spPr>
          <a:xfrm>
            <a:off x="4550486" y="1936097"/>
            <a:ext cx="2248011" cy="4180820"/>
          </a:xfrm>
          <a:prstGeom prst="rect">
            <a:avLst/>
          </a:prstGeom>
        </p:spPr>
      </p:pic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C64FA49D-5952-0A25-9F06-688464A08F32}"/>
              </a:ext>
            </a:extLst>
          </p:cNvPr>
          <p:cNvSpPr txBox="1">
            <a:spLocks/>
          </p:cNvSpPr>
          <p:nvPr/>
        </p:nvSpPr>
        <p:spPr>
          <a:xfrm>
            <a:off x="3279000" y="3748415"/>
            <a:ext cx="1271486" cy="77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Impulsó  el uso</a:t>
            </a:r>
            <a:endParaRPr lang="es-MX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3894DE88-5309-95C8-F836-064EA94AB74D}"/>
              </a:ext>
            </a:extLst>
          </p:cNvPr>
          <p:cNvSpPr txBox="1">
            <a:spLocks/>
          </p:cNvSpPr>
          <p:nvPr/>
        </p:nvSpPr>
        <p:spPr>
          <a:xfrm>
            <a:off x="7006104" y="3856551"/>
            <a:ext cx="1626155" cy="554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Incrementó</a:t>
            </a:r>
            <a:endParaRPr lang="es-MX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128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ANÁLISIS DE Problemas a resolver</a:t>
            </a:r>
            <a:endParaRPr lang="es-EC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0760067-FBA2-90CC-B869-AA86ED9478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" t="9033" r="3117" b="6849"/>
          <a:stretch/>
        </p:blipFill>
        <p:spPr>
          <a:xfrm>
            <a:off x="340659" y="2581835"/>
            <a:ext cx="11510682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86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35FB7E7-7400-4840-9075-3B3F8A2B6C32}"/>
              </a:ext>
            </a:extLst>
          </p:cNvPr>
          <p:cNvSpPr txBox="1">
            <a:spLocks/>
          </p:cNvSpPr>
          <p:nvPr/>
        </p:nvSpPr>
        <p:spPr>
          <a:xfrm>
            <a:off x="452529" y="1796527"/>
            <a:ext cx="11257548" cy="50614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MX" sz="2200" dirty="0">
                <a:solidFill>
                  <a:schemeClr val="tx1"/>
                </a:solidFill>
                <a:latin typeface="Arial" panose="020B0604020202020204" pitchFamily="34" charset="0"/>
              </a:rPr>
              <a:t>Implementar tecnologías de registros distribuidos (DLT) en una arquitectura de microservicios de Google Cloud utilizando las plataformas de IOTA, IOTEX, Tatum para incrementar la probabilidad de ganar disputas financieras </a:t>
            </a:r>
            <a:r>
              <a:rPr lang="es-EC" sz="2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en casos de estafas y fraudes de primera persona </a:t>
            </a:r>
            <a:r>
              <a:rPr lang="es-MX" sz="2200" dirty="0">
                <a:solidFill>
                  <a:schemeClr val="tx1"/>
                </a:solidFill>
                <a:latin typeface="Arial" panose="020B0604020202020204" pitchFamily="34" charset="0"/>
              </a:rPr>
              <a:t>realizadas en transacciones de una aplicación Fintech.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Objetivo general</a:t>
            </a:r>
            <a:endParaRPr lang="es-EC" b="1" dirty="0"/>
          </a:p>
        </p:txBody>
      </p:sp>
    </p:spTree>
    <p:extLst>
      <p:ext uri="{BB962C8B-B14F-4D97-AF65-F5344CB8AC3E}">
        <p14:creationId xmlns:p14="http://schemas.microsoft.com/office/powerpoint/2010/main" val="3500942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HIPÓTESIS</a:t>
            </a:r>
            <a:endParaRPr lang="es-EC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7F86AFAD-1F91-20BA-D2C3-0E810215F764}"/>
              </a:ext>
            </a:extLst>
          </p:cNvPr>
          <p:cNvSpPr txBox="1">
            <a:spLocks/>
          </p:cNvSpPr>
          <p:nvPr/>
        </p:nvSpPr>
        <p:spPr>
          <a:xfrm>
            <a:off x="527125" y="1850316"/>
            <a:ext cx="11241033" cy="500768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ES" sz="2200" dirty="0">
                <a:solidFill>
                  <a:schemeClr val="tx1"/>
                </a:solidFill>
                <a:latin typeface="Arial" panose="020B0604020202020204" pitchFamily="34" charset="0"/>
              </a:rPr>
              <a:t>Si se utiliza las tecnologías de registros distribuidos (DLT) en una arquitectura de microservicios </a:t>
            </a:r>
            <a:r>
              <a:rPr lang="es-ES" sz="2200" dirty="0" err="1">
                <a:solidFill>
                  <a:schemeClr val="tx1"/>
                </a:solidFill>
                <a:latin typeface="Arial" panose="020B0604020202020204" pitchFamily="34" charset="0"/>
              </a:rPr>
              <a:t>cloud</a:t>
            </a:r>
            <a:r>
              <a:rPr lang="es-ES" sz="2200" dirty="0">
                <a:solidFill>
                  <a:schemeClr val="tx1"/>
                </a:solidFill>
                <a:latin typeface="Arial" panose="020B0604020202020204" pitchFamily="34" charset="0"/>
              </a:rPr>
              <a:t> entonces incrementaría la probabilidad de ganar disputas financieras en casos de estafas y fraudes de primera persona en transacciones financieras online de una aplicación Fintech.</a:t>
            </a:r>
            <a:endParaRPr lang="es-MX" sz="22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51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151DC-46FB-3765-05D3-E57E6981E5FC}"/>
              </a:ext>
            </a:extLst>
          </p:cNvPr>
          <p:cNvSpPr txBox="1">
            <a:spLocks/>
          </p:cNvSpPr>
          <p:nvPr/>
        </p:nvSpPr>
        <p:spPr>
          <a:xfrm>
            <a:off x="1893677" y="3117111"/>
            <a:ext cx="7981842" cy="6237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Contribuciones</a:t>
            </a:r>
            <a:endParaRPr lang="es-EC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011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Selección de los </a:t>
            </a:r>
            <a:r>
              <a:rPr lang="es-MX" sz="3200" b="1" dirty="0" err="1"/>
              <a:t>dlt</a:t>
            </a:r>
            <a:endParaRPr lang="es-EC" b="1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3C6C7BE-E62D-A49C-2F19-E1E68EA95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045533"/>
              </p:ext>
            </p:extLst>
          </p:nvPr>
        </p:nvGraphicFramePr>
        <p:xfrm>
          <a:off x="497345" y="1991360"/>
          <a:ext cx="11229059" cy="42996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68215">
                  <a:extLst>
                    <a:ext uri="{9D8B030D-6E8A-4147-A177-3AD203B41FA5}">
                      <a16:colId xmlns:a16="http://schemas.microsoft.com/office/drawing/2014/main" val="4237386286"/>
                    </a:ext>
                  </a:extLst>
                </a:gridCol>
                <a:gridCol w="1101069">
                  <a:extLst>
                    <a:ext uri="{9D8B030D-6E8A-4147-A177-3AD203B41FA5}">
                      <a16:colId xmlns:a16="http://schemas.microsoft.com/office/drawing/2014/main" val="729126394"/>
                    </a:ext>
                  </a:extLst>
                </a:gridCol>
                <a:gridCol w="1011830">
                  <a:extLst>
                    <a:ext uri="{9D8B030D-6E8A-4147-A177-3AD203B41FA5}">
                      <a16:colId xmlns:a16="http://schemas.microsoft.com/office/drawing/2014/main" val="25016712"/>
                    </a:ext>
                  </a:extLst>
                </a:gridCol>
                <a:gridCol w="868743">
                  <a:extLst>
                    <a:ext uri="{9D8B030D-6E8A-4147-A177-3AD203B41FA5}">
                      <a16:colId xmlns:a16="http://schemas.microsoft.com/office/drawing/2014/main" val="1078014174"/>
                    </a:ext>
                  </a:extLst>
                </a:gridCol>
                <a:gridCol w="981169">
                  <a:extLst>
                    <a:ext uri="{9D8B030D-6E8A-4147-A177-3AD203B41FA5}">
                      <a16:colId xmlns:a16="http://schemas.microsoft.com/office/drawing/2014/main" val="955975160"/>
                    </a:ext>
                  </a:extLst>
                </a:gridCol>
                <a:gridCol w="926017">
                  <a:extLst>
                    <a:ext uri="{9D8B030D-6E8A-4147-A177-3AD203B41FA5}">
                      <a16:colId xmlns:a16="http://schemas.microsoft.com/office/drawing/2014/main" val="4185338941"/>
                    </a:ext>
                  </a:extLst>
                </a:gridCol>
                <a:gridCol w="1167600">
                  <a:extLst>
                    <a:ext uri="{9D8B030D-6E8A-4147-A177-3AD203B41FA5}">
                      <a16:colId xmlns:a16="http://schemas.microsoft.com/office/drawing/2014/main" val="3596571872"/>
                    </a:ext>
                  </a:extLst>
                </a:gridCol>
                <a:gridCol w="1252208">
                  <a:extLst>
                    <a:ext uri="{9D8B030D-6E8A-4147-A177-3AD203B41FA5}">
                      <a16:colId xmlns:a16="http://schemas.microsoft.com/office/drawing/2014/main" val="2157215796"/>
                    </a:ext>
                  </a:extLst>
                </a:gridCol>
                <a:gridCol w="1252208">
                  <a:extLst>
                    <a:ext uri="{9D8B030D-6E8A-4147-A177-3AD203B41FA5}">
                      <a16:colId xmlns:a16="http://schemas.microsoft.com/office/drawing/2014/main" val="2809295984"/>
                    </a:ext>
                  </a:extLst>
                </a:gridCol>
              </a:tblGrid>
              <a:tr h="523497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Criterios de selección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 gridSpan="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Tecnologías DLT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332229"/>
                  </a:ext>
                </a:extLst>
              </a:tr>
              <a:tr h="435666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Ethereum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IOTA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IOTEX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Tatum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Quorum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H. Fabric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R3 Corda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Xuperchain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618993496"/>
                  </a:ext>
                </a:extLst>
              </a:tr>
              <a:tr h="4558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Madurez Alta o medio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632972371"/>
                  </a:ext>
                </a:extLst>
              </a:tr>
              <a:tr h="4475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Smart contract y NFT's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024685322"/>
                  </a:ext>
                </a:extLst>
              </a:tr>
              <a:tr h="4028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TPS &gt; 100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866155527"/>
                  </a:ext>
                </a:extLst>
              </a:tr>
              <a:tr h="425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Dapps y descentralización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654419914"/>
                  </a:ext>
                </a:extLst>
              </a:tr>
              <a:tr h="4587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Confirmación &lt; 10 </a:t>
                      </a:r>
                      <a:r>
                        <a:rPr lang="es-EC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</a:t>
                      </a: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881440832"/>
                  </a:ext>
                </a:extLst>
              </a:tr>
              <a:tr h="4352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Público o privado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936911279"/>
                  </a:ext>
                </a:extLst>
              </a:tr>
              <a:tr h="4208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CPT bajos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507047388"/>
                  </a:ext>
                </a:extLst>
              </a:tr>
              <a:tr h="29418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98259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0165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A7B7164-D69E-365E-235D-18F65FA56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60" y="0"/>
            <a:ext cx="10658719" cy="68580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FDC21AD4-C79D-0F8D-2C61-F110F537C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706" y="6013524"/>
            <a:ext cx="6777318" cy="733397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>
                <a:solidFill>
                  <a:srgbClr val="002060"/>
                </a:solidFill>
              </a:rPr>
              <a:t>Diseño arquitectónico</a:t>
            </a:r>
            <a:endParaRPr lang="es-EC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789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892E241-1B3A-7CAD-090A-93A791881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691" y="0"/>
            <a:ext cx="7863309" cy="6858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49" y="3429000"/>
            <a:ext cx="4084042" cy="771076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200" b="1" dirty="0">
                <a:solidFill>
                  <a:srgbClr val="002060"/>
                </a:solidFill>
              </a:rPr>
              <a:t>Identidad digital - NFT ERC-721</a:t>
            </a:r>
            <a:endParaRPr lang="es-EC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205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84264"/>
            <a:ext cx="4869350" cy="1280159"/>
          </a:xfrm>
        </p:spPr>
        <p:txBody>
          <a:bodyPr>
            <a:noAutofit/>
          </a:bodyPr>
          <a:lstStyle/>
          <a:p>
            <a:pPr algn="ctr"/>
            <a:r>
              <a:rPr lang="es-MX" b="1" dirty="0">
                <a:solidFill>
                  <a:srgbClr val="002060"/>
                </a:solidFill>
              </a:rPr>
              <a:t>Marketplace - </a:t>
            </a:r>
            <a:br>
              <a:rPr lang="es-MX" b="1" dirty="0">
                <a:solidFill>
                  <a:srgbClr val="002060"/>
                </a:solidFill>
              </a:rPr>
            </a:br>
            <a:r>
              <a:rPr lang="es-MX" b="1" dirty="0" err="1">
                <a:solidFill>
                  <a:srgbClr val="002060"/>
                </a:solidFill>
              </a:rPr>
              <a:t>smart</a:t>
            </a:r>
            <a:r>
              <a:rPr lang="es-MX" b="1" dirty="0">
                <a:solidFill>
                  <a:srgbClr val="002060"/>
                </a:solidFill>
              </a:rPr>
              <a:t> </a:t>
            </a:r>
            <a:r>
              <a:rPr lang="es-MX" b="1" dirty="0" err="1">
                <a:solidFill>
                  <a:srgbClr val="002060"/>
                </a:solidFill>
              </a:rPr>
              <a:t>contract</a:t>
            </a:r>
            <a:br>
              <a:rPr lang="es-MX" b="1" dirty="0">
                <a:solidFill>
                  <a:srgbClr val="002060"/>
                </a:solidFill>
              </a:rPr>
            </a:br>
            <a:r>
              <a:rPr lang="es-MX" b="1" dirty="0">
                <a:solidFill>
                  <a:srgbClr val="002060"/>
                </a:solidFill>
              </a:rPr>
              <a:t> ERC-20</a:t>
            </a:r>
            <a:endParaRPr lang="es-EC" sz="2400" b="1" dirty="0">
              <a:solidFill>
                <a:srgbClr val="00206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4DCFCF3-0F1C-3697-2038-4F94AAD51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52" y="0"/>
            <a:ext cx="6861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22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064" y="882294"/>
            <a:ext cx="3485145" cy="634535"/>
          </a:xfrm>
        </p:spPr>
        <p:txBody>
          <a:bodyPr/>
          <a:lstStyle/>
          <a:p>
            <a:r>
              <a:rPr lang="es-MX" sz="3200" b="1" dirty="0"/>
              <a:t>Contenido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27C821-4E75-40A2-8C42-FCC70DB29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Introducción.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Motivación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Contribuciones.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Experimentos.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Conclusiones.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Líneas futuras de trabajo.</a:t>
            </a:r>
          </a:p>
        </p:txBody>
      </p:sp>
    </p:spTree>
    <p:extLst>
      <p:ext uri="{BB962C8B-B14F-4D97-AF65-F5344CB8AC3E}">
        <p14:creationId xmlns:p14="http://schemas.microsoft.com/office/powerpoint/2010/main" val="94686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38804"/>
            <a:ext cx="2495774" cy="2764715"/>
          </a:xfrm>
        </p:spPr>
        <p:txBody>
          <a:bodyPr>
            <a:normAutofit/>
          </a:bodyPr>
          <a:lstStyle/>
          <a:p>
            <a:pPr algn="ctr"/>
            <a:r>
              <a:rPr lang="es-MX" b="1" dirty="0">
                <a:solidFill>
                  <a:srgbClr val="002060"/>
                </a:solidFill>
              </a:rPr>
              <a:t>recargar billetera - NFT </a:t>
            </a:r>
            <a:br>
              <a:rPr lang="es-MX" b="1" dirty="0">
                <a:solidFill>
                  <a:srgbClr val="002060"/>
                </a:solidFill>
              </a:rPr>
            </a:br>
            <a:r>
              <a:rPr lang="es-MX" b="1" dirty="0">
                <a:solidFill>
                  <a:srgbClr val="002060"/>
                </a:solidFill>
              </a:rPr>
              <a:t>ERC-721 e IOTA</a:t>
            </a:r>
            <a:endParaRPr lang="es-EC" sz="2400" b="1" dirty="0">
              <a:solidFill>
                <a:srgbClr val="00206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5F18D4C-FE5A-567C-D747-1696D4C4C0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"/>
          <a:stretch/>
        </p:blipFill>
        <p:spPr>
          <a:xfrm>
            <a:off x="2409713" y="0"/>
            <a:ext cx="9782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27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FDC21AD4-C79D-0F8D-2C61-F110F537C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787" y="731519"/>
            <a:ext cx="11246425" cy="733397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Aplicaciones clientes</a:t>
            </a:r>
            <a:endParaRPr lang="es-EC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0D79C92-0718-60B5-DC8F-012FD3B81E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7" b="4563"/>
          <a:stretch/>
        </p:blipFill>
        <p:spPr bwMode="auto">
          <a:xfrm>
            <a:off x="157610" y="1978847"/>
            <a:ext cx="2080485" cy="414763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0C2FEA2-2046-D560-C980-3F2B15F803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66"/>
          <a:stretch/>
        </p:blipFill>
        <p:spPr bwMode="auto">
          <a:xfrm>
            <a:off x="2351517" y="1817006"/>
            <a:ext cx="5400040" cy="2616835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FC92F33-3573-C166-5B29-731A4D2EB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870" y="2521249"/>
            <a:ext cx="4927252" cy="23645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7A0B153-5CF4-42AE-0A50-EFF16F81F1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43"/>
          <a:stretch/>
        </p:blipFill>
        <p:spPr bwMode="auto">
          <a:xfrm>
            <a:off x="2592444" y="4377825"/>
            <a:ext cx="5400040" cy="242443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65812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151DC-46FB-3765-05D3-E57E6981E5FC}"/>
              </a:ext>
            </a:extLst>
          </p:cNvPr>
          <p:cNvSpPr txBox="1">
            <a:spLocks/>
          </p:cNvSpPr>
          <p:nvPr/>
        </p:nvSpPr>
        <p:spPr>
          <a:xfrm>
            <a:off x="1893677" y="3117111"/>
            <a:ext cx="7981842" cy="6237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Experimentos</a:t>
            </a:r>
            <a:endParaRPr lang="es-EC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818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Objetivo de los experimentos Y métricas</a:t>
            </a:r>
            <a:endParaRPr lang="es-EC" b="1"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FF72D516-F563-F5C9-5E06-78DAF9755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001898"/>
              </p:ext>
            </p:extLst>
          </p:nvPr>
        </p:nvGraphicFramePr>
        <p:xfrm>
          <a:off x="480291" y="1884217"/>
          <a:ext cx="11229784" cy="4839855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096607">
                  <a:extLst>
                    <a:ext uri="{9D8B030D-6E8A-4147-A177-3AD203B41FA5}">
                      <a16:colId xmlns:a16="http://schemas.microsoft.com/office/drawing/2014/main" val="1338750187"/>
                    </a:ext>
                  </a:extLst>
                </a:gridCol>
                <a:gridCol w="5091004">
                  <a:extLst>
                    <a:ext uri="{9D8B030D-6E8A-4147-A177-3AD203B41FA5}">
                      <a16:colId xmlns:a16="http://schemas.microsoft.com/office/drawing/2014/main" val="809259964"/>
                    </a:ext>
                  </a:extLst>
                </a:gridCol>
                <a:gridCol w="4042173">
                  <a:extLst>
                    <a:ext uri="{9D8B030D-6E8A-4147-A177-3AD203B41FA5}">
                      <a16:colId xmlns:a16="http://schemas.microsoft.com/office/drawing/2014/main" val="1453701132"/>
                    </a:ext>
                  </a:extLst>
                </a:gridCol>
              </a:tblGrid>
              <a:tr h="26368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Experimentos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Objetivo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Métricas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991" marR="6991" marT="6991" marB="0"/>
                </a:tc>
                <a:extLst>
                  <a:ext uri="{0D108BD9-81ED-4DB2-BD59-A6C34878D82A}">
                    <a16:rowId xmlns:a16="http://schemas.microsoft.com/office/drawing/2014/main" val="3750395342"/>
                  </a:ext>
                </a:extLst>
              </a:tr>
              <a:tr h="13773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Estafas y fraudes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Incrementar la probabilidad de ganar disputas financieras por fraudes o estafas.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de ingresos monetarios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transacciones detectadas como estafas y fraudes.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Smart </a:t>
                      </a:r>
                      <a:r>
                        <a:rPr lang="es-EC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contracts</a:t>
                      </a: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ejecutados.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991" marR="6991" marT="6991" marB="0"/>
                </a:tc>
                <a:extLst>
                  <a:ext uri="{0D108BD9-81ED-4DB2-BD59-A6C34878D82A}">
                    <a16:rowId xmlns:a16="http://schemas.microsoft.com/office/drawing/2014/main" val="1513280884"/>
                  </a:ext>
                </a:extLst>
              </a:tr>
              <a:tr h="10662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Verificación de usuarios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Conocer el nivel de aceptación de los usuarios por una verificación de cuenta con NFT. 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usuarios verificados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usuarios con identidad digital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991" marR="6991" marT="6991" marB="0"/>
                </a:tc>
                <a:extLst>
                  <a:ext uri="{0D108BD9-81ED-4DB2-BD59-A6C34878D82A}">
                    <a16:rowId xmlns:a16="http://schemas.microsoft.com/office/drawing/2014/main" val="4252208380"/>
                  </a:ext>
                </a:extLst>
              </a:tr>
              <a:tr h="10662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Rendimiento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Medir los tiempos de ejecución y almacenamiento de los DLT seleccionados.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Tiempos promedios de ejecución y almacenamiento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991" marR="6991" marT="6991" marB="0"/>
                </a:tc>
                <a:extLst>
                  <a:ext uri="{0D108BD9-81ED-4DB2-BD59-A6C34878D82A}">
                    <a16:rowId xmlns:a16="http://schemas.microsoft.com/office/drawing/2014/main" val="1095665567"/>
                  </a:ext>
                </a:extLst>
              </a:tr>
              <a:tr h="10662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Seguridad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Mitigar el robo de información personal y financiera por ataques de tipo man-in-the.middle.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transacciones ejecutadas.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991" marR="6991" marT="6991" marB="0"/>
                </a:tc>
                <a:extLst>
                  <a:ext uri="{0D108BD9-81ED-4DB2-BD59-A6C34878D82A}">
                    <a16:rowId xmlns:a16="http://schemas.microsoft.com/office/drawing/2014/main" val="4237061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685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ES" sz="3200" b="1" dirty="0"/>
              <a:t>Escenarios y elementos usados</a:t>
            </a:r>
            <a:endParaRPr lang="es-EC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41E3F27-9C0F-7069-12EF-F78802D27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1" y="3452634"/>
            <a:ext cx="2646381" cy="945136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12287905-3DA4-E45F-A200-F65A241CE988}"/>
              </a:ext>
            </a:extLst>
          </p:cNvPr>
          <p:cNvSpPr txBox="1">
            <a:spLocks/>
          </p:cNvSpPr>
          <p:nvPr/>
        </p:nvSpPr>
        <p:spPr>
          <a:xfrm>
            <a:off x="660081" y="2869205"/>
            <a:ext cx="2549563" cy="53616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ES" sz="2200" b="1" dirty="0">
                <a:solidFill>
                  <a:schemeClr val="tx1"/>
                </a:solidFill>
                <a:latin typeface="Arial" panose="020B0604020202020204" pitchFamily="34" charset="0"/>
              </a:rPr>
              <a:t>Caso de estudio</a:t>
            </a:r>
            <a:endParaRPr lang="es-MX" sz="22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D72AF64F-24D0-2B02-E116-E5E585DB9F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48676"/>
              </p:ext>
            </p:extLst>
          </p:nvPr>
        </p:nvGraphicFramePr>
        <p:xfrm>
          <a:off x="3796145" y="2170392"/>
          <a:ext cx="7913932" cy="3948347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953341">
                  <a:extLst>
                    <a:ext uri="{9D8B030D-6E8A-4147-A177-3AD203B41FA5}">
                      <a16:colId xmlns:a16="http://schemas.microsoft.com/office/drawing/2014/main" val="2108445786"/>
                    </a:ext>
                  </a:extLst>
                </a:gridCol>
                <a:gridCol w="4960591">
                  <a:extLst>
                    <a:ext uri="{9D8B030D-6E8A-4147-A177-3AD203B41FA5}">
                      <a16:colId xmlns:a16="http://schemas.microsoft.com/office/drawing/2014/main" val="2824425314"/>
                    </a:ext>
                  </a:extLst>
                </a:gridCol>
              </a:tblGrid>
              <a:tr h="26131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Escenarios</a:t>
                      </a:r>
                      <a:endParaRPr lang="es-EC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Elementos usados</a:t>
                      </a:r>
                      <a:endParaRPr lang="es-EC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771924"/>
                  </a:ext>
                </a:extLst>
              </a:tr>
              <a:tr h="13664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Marketplace de productos/servicios y criptomonedas</a:t>
                      </a:r>
                      <a:endParaRPr lang="es-EC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Smart </a:t>
                      </a:r>
                      <a:r>
                        <a:rPr lang="es-EC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contracts</a:t>
                      </a: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ERC-20 con </a:t>
                      </a:r>
                      <a:r>
                        <a:rPr lang="es-EC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Iotex</a:t>
                      </a: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 almacenamiento con Iota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8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715856"/>
                  </a:ext>
                </a:extLst>
              </a:tr>
              <a:tr h="10432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Recarga de billetera con tarjetas de crédito</a:t>
                      </a:r>
                      <a:endParaRPr lang="es-EC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NFT con Tatum y almacenamiento con Iota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800" b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56949"/>
                  </a:ext>
                </a:extLst>
              </a:tr>
              <a:tr h="1058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Verificación de usuarios</a:t>
                      </a:r>
                      <a:endParaRPr lang="es-EC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Verificación biométrica con Mati, NFT con Tatum, Smart </a:t>
                      </a:r>
                      <a:r>
                        <a:rPr lang="es-EC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contract</a:t>
                      </a: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ERC-721 con </a:t>
                      </a:r>
                      <a:r>
                        <a:rPr lang="es-EC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Iotex</a:t>
                      </a: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 almacenamiento en Iota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8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922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3948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018D47D-7A44-9513-99DB-6526FBDCD6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6919" r="3862" b="6033"/>
          <a:stretch/>
        </p:blipFill>
        <p:spPr>
          <a:xfrm>
            <a:off x="1717036" y="1919124"/>
            <a:ext cx="8757921" cy="423672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9135D39F-7240-BFA9-1EF8-551DC5B25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04" y="785308"/>
            <a:ext cx="11246425" cy="763793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HERRAMIENTAS usadas en LOS experimentos</a:t>
            </a:r>
            <a:endParaRPr lang="es-EC" sz="3600" b="1" dirty="0"/>
          </a:p>
        </p:txBody>
      </p:sp>
    </p:spTree>
    <p:extLst>
      <p:ext uri="{BB962C8B-B14F-4D97-AF65-F5344CB8AC3E}">
        <p14:creationId xmlns:p14="http://schemas.microsoft.com/office/powerpoint/2010/main" val="1782488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151DC-46FB-3765-05D3-E57E6981E5FC}"/>
              </a:ext>
            </a:extLst>
          </p:cNvPr>
          <p:cNvSpPr txBox="1">
            <a:spLocks/>
          </p:cNvSpPr>
          <p:nvPr/>
        </p:nvSpPr>
        <p:spPr>
          <a:xfrm>
            <a:off x="1893677" y="3117111"/>
            <a:ext cx="7981842" cy="6237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endParaRPr lang="es-EC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348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9E6235A6-E4C9-89C2-A0D1-3CFEA1FE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11" y="677732"/>
            <a:ext cx="11306571" cy="806962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Mediciones de rendimiento </a:t>
            </a:r>
            <a:endParaRPr lang="es-EC" sz="3600" b="1"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3823A522-7A86-6A72-7BFD-815A33D50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311286"/>
              </p:ext>
            </p:extLst>
          </p:nvPr>
        </p:nvGraphicFramePr>
        <p:xfrm>
          <a:off x="153699" y="2261639"/>
          <a:ext cx="4587875" cy="36583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29920">
                  <a:extLst>
                    <a:ext uri="{9D8B030D-6E8A-4147-A177-3AD203B41FA5}">
                      <a16:colId xmlns:a16="http://schemas.microsoft.com/office/drawing/2014/main" val="1801204211"/>
                    </a:ext>
                  </a:extLst>
                </a:gridCol>
                <a:gridCol w="2689254">
                  <a:extLst>
                    <a:ext uri="{9D8B030D-6E8A-4147-A177-3AD203B41FA5}">
                      <a16:colId xmlns:a16="http://schemas.microsoft.com/office/drawing/2014/main" val="1012726681"/>
                    </a:ext>
                  </a:extLst>
                </a:gridCol>
                <a:gridCol w="1268701">
                  <a:extLst>
                    <a:ext uri="{9D8B030D-6E8A-4147-A177-3AD203B41FA5}">
                      <a16:colId xmlns:a16="http://schemas.microsoft.com/office/drawing/2014/main" val="2675175207"/>
                    </a:ext>
                  </a:extLst>
                </a:gridCol>
              </a:tblGrid>
              <a:tr h="34496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Tipos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Características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Tiempos (s)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9535124"/>
                  </a:ext>
                </a:extLst>
              </a:tr>
              <a:tr h="7361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t1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 promedio de ejecución entre microservicios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0651006"/>
                  </a:ext>
                </a:extLst>
              </a:tr>
              <a:tr h="7361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t2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 promedio en el almacenamiento de las transacciones en IOTA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20.5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7200841"/>
                  </a:ext>
                </a:extLst>
              </a:tr>
              <a:tr h="7361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t3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 promedio de ejecución de los smart contracts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3.5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699528"/>
                  </a:ext>
                </a:extLst>
              </a:tr>
              <a:tr h="7361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t4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 total de ejecución de transacciones de 1000 usuarios simultáneos.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9410664"/>
                  </a:ext>
                </a:extLst>
              </a:tr>
            </a:tbl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1E54A65E-2523-AE47-A84C-B6C9FCF80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454" y="3429000"/>
            <a:ext cx="6940466" cy="151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78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DFB2475E-9469-DADE-9DF6-EDA09C6DA83A}"/>
              </a:ext>
            </a:extLst>
          </p:cNvPr>
          <p:cNvSpPr txBox="1">
            <a:spLocks/>
          </p:cNvSpPr>
          <p:nvPr/>
        </p:nvSpPr>
        <p:spPr>
          <a:xfrm>
            <a:off x="423611" y="1753496"/>
            <a:ext cx="4213044" cy="51045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endParaRPr lang="es-EC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EC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de usuarios registrados: </a:t>
            </a:r>
            <a:r>
              <a:rPr lang="es-EC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385</a:t>
            </a:r>
          </a:p>
          <a:p>
            <a:pPr marL="0" indent="0">
              <a:buNone/>
            </a:pPr>
            <a:r>
              <a:rPr lang="es-EC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de usuarios verificados: </a:t>
            </a:r>
            <a:r>
              <a:rPr lang="es-EC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375 (97%)</a:t>
            </a:r>
          </a:p>
          <a:p>
            <a:pPr marL="0" indent="0">
              <a:buNone/>
            </a:pPr>
            <a:r>
              <a:rPr lang="es-EC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de usuarios con NFT: </a:t>
            </a:r>
            <a:r>
              <a:rPr lang="es-EC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368 (98%)</a:t>
            </a:r>
          </a:p>
          <a:p>
            <a:pPr marL="0" indent="0" algn="ctr">
              <a:buNone/>
            </a:pPr>
            <a:endParaRPr lang="es-EC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s-MX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E6235A6-E4C9-89C2-A0D1-3CFEA1FE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11" y="677732"/>
            <a:ext cx="11306571" cy="806962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Usuarios con identidad digital Y NFT.</a:t>
            </a:r>
            <a:endParaRPr lang="es-EC" sz="3600" b="1" dirty="0"/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FAA7875A-7496-42E6-965E-545B1500049C}"/>
              </a:ext>
            </a:extLst>
          </p:cNvPr>
          <p:cNvGraphicFramePr/>
          <p:nvPr/>
        </p:nvGraphicFramePr>
        <p:xfrm>
          <a:off x="4931518" y="1911927"/>
          <a:ext cx="7002563" cy="46554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432206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21844"/>
          </a:xfrm>
        </p:spPr>
        <p:txBody>
          <a:bodyPr/>
          <a:lstStyle/>
          <a:p>
            <a:pPr algn="ctr"/>
            <a:r>
              <a:rPr lang="es-MX" sz="3200" b="1" dirty="0"/>
              <a:t>NFT  Y Comisiones CON VALOR cero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79FC345-20C8-417F-B316-B8DB979E0FB9}"/>
              </a:ext>
            </a:extLst>
          </p:cNvPr>
          <p:cNvSpPr txBox="1">
            <a:spLocks/>
          </p:cNvSpPr>
          <p:nvPr/>
        </p:nvSpPr>
        <p:spPr>
          <a:xfrm>
            <a:off x="5163671" y="2022436"/>
            <a:ext cx="6580099" cy="58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4038" lvl="2" indent="-285750" algn="ctr">
              <a:lnSpc>
                <a:spcPct val="150000"/>
              </a:lnSpc>
              <a:spcBef>
                <a:spcPts val="600"/>
              </a:spcBef>
            </a:pPr>
            <a:r>
              <a:rPr lang="es-E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Transacciones con comisiones bajas o cero.</a:t>
            </a:r>
            <a:endParaRPr lang="es-EC" sz="20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2D053520-16BF-27E0-06F9-657748CEF0EA}"/>
              </a:ext>
            </a:extLst>
          </p:cNvPr>
          <p:cNvSpPr txBox="1">
            <a:spLocks/>
          </p:cNvSpPr>
          <p:nvPr/>
        </p:nvSpPr>
        <p:spPr>
          <a:xfrm>
            <a:off x="448230" y="1916619"/>
            <a:ext cx="4080739" cy="774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4038" lvl="2" indent="-285750" algn="just">
              <a:lnSpc>
                <a:spcPct val="150000"/>
              </a:lnSpc>
              <a:spcBef>
                <a:spcPts val="600"/>
              </a:spcBef>
            </a:pPr>
            <a:r>
              <a:rPr lang="es-EC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Identidad digital con NFT.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2EC1BB2-FB66-97C5-A3A2-9662D0B9F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582" y="2844290"/>
            <a:ext cx="2421564" cy="2421564"/>
          </a:xfrm>
          <a:prstGeom prst="rect">
            <a:avLst/>
          </a:prstGeo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B6732CF4-FB5D-494F-C02C-A43CF72E520F}"/>
              </a:ext>
            </a:extLst>
          </p:cNvPr>
          <p:cNvSpPr txBox="1">
            <a:spLocks/>
          </p:cNvSpPr>
          <p:nvPr/>
        </p:nvSpPr>
        <p:spPr>
          <a:xfrm>
            <a:off x="448230" y="5418974"/>
            <a:ext cx="4715441" cy="1143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C" sz="1600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https://opensea.io/assets/0x495f947276749ce646f68ac8c248420045cb7b5e/7523418735891926846006348340043757648305025013495208722884814318985145221121/</a:t>
            </a:r>
            <a:endParaRPr lang="es-MX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58B39954-97A8-15F0-F0ED-38444CDC95FB}"/>
              </a:ext>
            </a:extLst>
          </p:cNvPr>
          <p:cNvSpPr txBox="1">
            <a:spLocks/>
          </p:cNvSpPr>
          <p:nvPr/>
        </p:nvSpPr>
        <p:spPr>
          <a:xfrm>
            <a:off x="5873676" y="3054029"/>
            <a:ext cx="5737131" cy="1478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Transacción en IOTA</a:t>
            </a:r>
          </a:p>
          <a:p>
            <a:pPr marL="0" indent="0" algn="ctr">
              <a:buNone/>
            </a:pPr>
            <a:r>
              <a:rPr lang="es-MX" dirty="0">
                <a:solidFill>
                  <a:srgbClr val="828282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https://explorer.iota.org/mainnet/message/08aba58ca3bbf5879cbe9368cc02e7ad9f1d392abf4c70495f1aaae277632b8b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s-MX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50834291-4B07-6268-4275-D4449D048460}"/>
              </a:ext>
            </a:extLst>
          </p:cNvPr>
          <p:cNvSpPr txBox="1">
            <a:spLocks/>
          </p:cNvSpPr>
          <p:nvPr/>
        </p:nvSpPr>
        <p:spPr>
          <a:xfrm>
            <a:off x="5873676" y="4679698"/>
            <a:ext cx="5870094" cy="1478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Transacción en IOTEX</a:t>
            </a:r>
          </a:p>
          <a:p>
            <a:pPr marL="0" indent="0" algn="ctr">
              <a:buNone/>
            </a:pPr>
            <a:r>
              <a:rPr lang="es-MX" dirty="0">
                <a:solidFill>
                  <a:srgbClr val="82828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https://iotexscan.io/tx/615e4dc367781bfe5b55f71aeef5e31faa565c69dc24d8ed40fabca24aa0d2e5</a:t>
            </a:r>
            <a:endParaRPr lang="es-MX" dirty="0">
              <a:solidFill>
                <a:srgbClr val="8282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s-MX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636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151DC-46FB-3765-05D3-E57E6981E5FC}"/>
              </a:ext>
            </a:extLst>
          </p:cNvPr>
          <p:cNvSpPr txBox="1">
            <a:spLocks/>
          </p:cNvSpPr>
          <p:nvPr/>
        </p:nvSpPr>
        <p:spPr>
          <a:xfrm>
            <a:off x="1893677" y="3117111"/>
            <a:ext cx="7981842" cy="6237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  <a:endParaRPr lang="es-EC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3657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DFB2475E-9469-DADE-9DF6-EDA09C6DA83A}"/>
              </a:ext>
            </a:extLst>
          </p:cNvPr>
          <p:cNvSpPr txBox="1">
            <a:spLocks/>
          </p:cNvSpPr>
          <p:nvPr/>
        </p:nvSpPr>
        <p:spPr>
          <a:xfrm>
            <a:off x="423611" y="1775012"/>
            <a:ext cx="3501844" cy="50829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EC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es-EC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otal de dinero por disputas ganadas: </a:t>
            </a:r>
            <a:r>
              <a:rPr lang="es-EC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$2.566,39</a:t>
            </a:r>
            <a:r>
              <a:rPr lang="es-EC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EC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de dinero por disputas pérdidas: </a:t>
            </a:r>
            <a:r>
              <a:rPr lang="es-EC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$559,36 </a:t>
            </a:r>
            <a:endParaRPr lang="es-EC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s-MX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E6235A6-E4C9-89C2-A0D1-3CFEA1FE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11" y="656215"/>
            <a:ext cx="11306571" cy="828340"/>
          </a:xfrm>
        </p:spPr>
        <p:txBody>
          <a:bodyPr>
            <a:normAutofit/>
          </a:bodyPr>
          <a:lstStyle/>
          <a:p>
            <a:pPr algn="ctr"/>
            <a:r>
              <a:rPr lang="es-MX" sz="2400" b="1" dirty="0"/>
              <a:t>total de ganancias mensuales</a:t>
            </a:r>
            <a:endParaRPr lang="es-EC" b="1" dirty="0"/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4027912C-0FDE-4A29-A7D0-BD23FA6957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3559937"/>
              </p:ext>
            </p:extLst>
          </p:nvPr>
        </p:nvGraphicFramePr>
        <p:xfrm>
          <a:off x="4257963" y="1911926"/>
          <a:ext cx="7510425" cy="49460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33026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3407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200" b="1" dirty="0"/>
              <a:t>Probabilidad de ganar disputas financieras por fraudes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F45B3BAF-D718-7095-6DC6-1FF3F362D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573685"/>
              </p:ext>
            </p:extLst>
          </p:nvPr>
        </p:nvGraphicFramePr>
        <p:xfrm>
          <a:off x="701962" y="3646272"/>
          <a:ext cx="11041808" cy="10705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60452">
                  <a:extLst>
                    <a:ext uri="{9D8B030D-6E8A-4147-A177-3AD203B41FA5}">
                      <a16:colId xmlns:a16="http://schemas.microsoft.com/office/drawing/2014/main" val="96582040"/>
                    </a:ext>
                  </a:extLst>
                </a:gridCol>
                <a:gridCol w="2458093">
                  <a:extLst>
                    <a:ext uri="{9D8B030D-6E8A-4147-A177-3AD203B41FA5}">
                      <a16:colId xmlns:a16="http://schemas.microsoft.com/office/drawing/2014/main" val="2624369860"/>
                    </a:ext>
                  </a:extLst>
                </a:gridCol>
                <a:gridCol w="2401455">
                  <a:extLst>
                    <a:ext uri="{9D8B030D-6E8A-4147-A177-3AD203B41FA5}">
                      <a16:colId xmlns:a16="http://schemas.microsoft.com/office/drawing/2014/main" val="3852680747"/>
                    </a:ext>
                  </a:extLst>
                </a:gridCol>
                <a:gridCol w="3421808">
                  <a:extLst>
                    <a:ext uri="{9D8B030D-6E8A-4147-A177-3AD203B41FA5}">
                      <a16:colId xmlns:a16="http://schemas.microsoft.com/office/drawing/2014/main" val="56689469"/>
                    </a:ext>
                  </a:extLst>
                </a:gridCol>
              </a:tblGrid>
              <a:tr h="6970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pagos por fraude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Disputas ganadas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Disputas perdidas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Porcentaje de disputas ganadas por fraude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50036495"/>
                  </a:ext>
                </a:extLst>
              </a:tr>
              <a:tr h="3734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138</a:t>
                      </a:r>
                      <a:endParaRPr lang="es-EC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125</a:t>
                      </a:r>
                      <a:endParaRPr lang="es-EC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s-EC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90%</a:t>
                      </a:r>
                      <a:endParaRPr lang="es-EC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22128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8030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9E6235A6-E4C9-89C2-A0D1-3CFEA1FE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14" y="781498"/>
            <a:ext cx="11306571" cy="746414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Encuestas de Estafas</a:t>
            </a:r>
            <a:endParaRPr lang="es-EC" b="1" dirty="0"/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D76946F5-6B8A-47DD-B3D4-C00C3DE093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6384351"/>
              </p:ext>
            </p:extLst>
          </p:nvPr>
        </p:nvGraphicFramePr>
        <p:xfrm>
          <a:off x="-150607" y="2264097"/>
          <a:ext cx="5985361" cy="3812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F8FDED2A-073A-4D24-B526-20EE07A401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6977458"/>
              </p:ext>
            </p:extLst>
          </p:nvPr>
        </p:nvGraphicFramePr>
        <p:xfrm>
          <a:off x="5951064" y="2264097"/>
          <a:ext cx="5985361" cy="3812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75427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21844"/>
          </a:xfrm>
        </p:spPr>
        <p:txBody>
          <a:bodyPr>
            <a:normAutofit fontScale="90000"/>
          </a:bodyPr>
          <a:lstStyle/>
          <a:p>
            <a:pPr algn="ctr"/>
            <a:r>
              <a:rPr lang="es-MX" sz="3200" b="1" dirty="0"/>
              <a:t>Seguridad contra ataques </a:t>
            </a:r>
            <a:r>
              <a:rPr lang="es-MX" sz="3200" b="1" dirty="0" err="1"/>
              <a:t>man</a:t>
            </a:r>
            <a:r>
              <a:rPr lang="es-MX" sz="3200" b="1" dirty="0"/>
              <a:t>-</a:t>
            </a:r>
            <a:r>
              <a:rPr lang="es-MX" sz="3200" b="1" dirty="0" err="1"/>
              <a:t>in-the</a:t>
            </a:r>
            <a:r>
              <a:rPr lang="es-MX" sz="3200" b="1" dirty="0"/>
              <a:t>- </a:t>
            </a:r>
            <a:r>
              <a:rPr lang="es-MX" sz="3200" b="1" dirty="0" err="1"/>
              <a:t>middle</a:t>
            </a:r>
            <a:r>
              <a:rPr lang="es-MX" sz="3200" b="1" dirty="0"/>
              <a:t>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9F8AC9D-4038-AF90-493C-2A0AE1D89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54" y="1916619"/>
            <a:ext cx="5400040" cy="3223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270C4C9-BD54-6FAC-BE4A-B3329D973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35954"/>
            <a:ext cx="5400040" cy="390271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5F69A2E-217F-26FE-58B0-51B8B1F136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0" t="31899" r="7795" b="31520"/>
          <a:stretch/>
        </p:blipFill>
        <p:spPr>
          <a:xfrm>
            <a:off x="1111503" y="5584843"/>
            <a:ext cx="3697165" cy="75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55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03371"/>
          </a:xfrm>
        </p:spPr>
        <p:txBody>
          <a:bodyPr>
            <a:normAutofit/>
          </a:bodyPr>
          <a:lstStyle/>
          <a:p>
            <a:pPr algn="ctr"/>
            <a:r>
              <a:rPr lang="es-ES" sz="3200" b="1" dirty="0"/>
              <a:t>coeficiente de correlación de Spearman.</a:t>
            </a:r>
            <a:endParaRPr lang="es-MX" sz="3200" b="1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79FC345-20C8-417F-B316-B8DB979E0FB9}"/>
              </a:ext>
            </a:extLst>
          </p:cNvPr>
          <p:cNvSpPr txBox="1">
            <a:spLocks/>
          </p:cNvSpPr>
          <p:nvPr/>
        </p:nvSpPr>
        <p:spPr>
          <a:xfrm>
            <a:off x="374754" y="1736230"/>
            <a:ext cx="11369016" cy="803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lvl="2" indent="0" algn="ctr">
              <a:lnSpc>
                <a:spcPct val="150000"/>
              </a:lnSpc>
              <a:spcBef>
                <a:spcPts val="600"/>
              </a:spcBef>
              <a:buNone/>
            </a:pPr>
            <a:endParaRPr lang="es-MX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EC51974D-36EA-7D49-2F12-C40729F4AE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096106"/>
              </p:ext>
            </p:extLst>
          </p:nvPr>
        </p:nvGraphicFramePr>
        <p:xfrm>
          <a:off x="760346" y="1736230"/>
          <a:ext cx="10671307" cy="50489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74595">
                  <a:extLst>
                    <a:ext uri="{9D8B030D-6E8A-4147-A177-3AD203B41FA5}">
                      <a16:colId xmlns:a16="http://schemas.microsoft.com/office/drawing/2014/main" val="1572948912"/>
                    </a:ext>
                  </a:extLst>
                </a:gridCol>
                <a:gridCol w="1873994">
                  <a:extLst>
                    <a:ext uri="{9D8B030D-6E8A-4147-A177-3AD203B41FA5}">
                      <a16:colId xmlns:a16="http://schemas.microsoft.com/office/drawing/2014/main" val="429306165"/>
                    </a:ext>
                  </a:extLst>
                </a:gridCol>
                <a:gridCol w="2055197">
                  <a:extLst>
                    <a:ext uri="{9D8B030D-6E8A-4147-A177-3AD203B41FA5}">
                      <a16:colId xmlns:a16="http://schemas.microsoft.com/office/drawing/2014/main" val="1035105349"/>
                    </a:ext>
                  </a:extLst>
                </a:gridCol>
                <a:gridCol w="1484555">
                  <a:extLst>
                    <a:ext uri="{9D8B030D-6E8A-4147-A177-3AD203B41FA5}">
                      <a16:colId xmlns:a16="http://schemas.microsoft.com/office/drawing/2014/main" val="4041436562"/>
                    </a:ext>
                  </a:extLst>
                </a:gridCol>
                <a:gridCol w="1355464">
                  <a:extLst>
                    <a:ext uri="{9D8B030D-6E8A-4147-A177-3AD203B41FA5}">
                      <a16:colId xmlns:a16="http://schemas.microsoft.com/office/drawing/2014/main" val="303112576"/>
                    </a:ext>
                  </a:extLst>
                </a:gridCol>
                <a:gridCol w="989703">
                  <a:extLst>
                    <a:ext uri="{9D8B030D-6E8A-4147-A177-3AD203B41FA5}">
                      <a16:colId xmlns:a16="http://schemas.microsoft.com/office/drawing/2014/main" val="582779022"/>
                    </a:ext>
                  </a:extLst>
                </a:gridCol>
                <a:gridCol w="1437799">
                  <a:extLst>
                    <a:ext uri="{9D8B030D-6E8A-4147-A177-3AD203B41FA5}">
                      <a16:colId xmlns:a16="http://schemas.microsoft.com/office/drawing/2014/main" val="2654543769"/>
                    </a:ext>
                  </a:extLst>
                </a:gridCol>
              </a:tblGrid>
              <a:tr h="4843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Semanas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DLT ejecutados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Fraudes y estafas ganados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Rango A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Rango B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d^2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779590216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1564433477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1487532641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2973657763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1167854099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338024825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4140523240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3319922312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3801207109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4090247291"/>
                  </a:ext>
                </a:extLst>
              </a:tr>
              <a:tr h="42497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2271633499"/>
                  </a:ext>
                </a:extLst>
              </a:tr>
              <a:tr h="42497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1374452593"/>
                  </a:ext>
                </a:extLst>
              </a:tr>
              <a:tr h="42497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69850809"/>
                  </a:ext>
                </a:extLst>
              </a:tr>
              <a:tr h="42497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2916625119"/>
                  </a:ext>
                </a:extLst>
              </a:tr>
              <a:tr h="42497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3654384144"/>
                  </a:ext>
                </a:extLst>
              </a:tr>
              <a:tr h="234866">
                <a:tc>
                  <a:txBody>
                    <a:bodyPr/>
                    <a:lstStyle/>
                    <a:p>
                      <a:endParaRPr lang="es-EC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endParaRPr lang="es-EC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endParaRPr lang="es-EC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endParaRPr lang="es-EC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endParaRPr lang="es-EC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Suma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134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1413812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38571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03371"/>
          </a:xfrm>
        </p:spPr>
        <p:txBody>
          <a:bodyPr/>
          <a:lstStyle/>
          <a:p>
            <a:pPr algn="ctr"/>
            <a:r>
              <a:rPr lang="es-MX" sz="3200" b="1" dirty="0"/>
              <a:t>COMPROBACIÓN DE HIPOTESIS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79FC345-20C8-417F-B316-B8DB979E0FB9}"/>
              </a:ext>
            </a:extLst>
          </p:cNvPr>
          <p:cNvSpPr txBox="1">
            <a:spLocks/>
          </p:cNvSpPr>
          <p:nvPr/>
        </p:nvSpPr>
        <p:spPr>
          <a:xfrm>
            <a:off x="374754" y="1736230"/>
            <a:ext cx="11369016" cy="803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lvl="2" indent="0" algn="ctr">
              <a:lnSpc>
                <a:spcPct val="150000"/>
              </a:lnSpc>
              <a:spcBef>
                <a:spcPts val="600"/>
              </a:spcBef>
              <a:buNone/>
            </a:pPr>
            <a:endParaRPr lang="es-MX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C506AF4B-6EB4-655E-BAC6-9FF897714D93}"/>
              </a:ext>
            </a:extLst>
          </p:cNvPr>
          <p:cNvGraphicFramePr>
            <a:graphicFrameLocks noGrp="1"/>
          </p:cNvGraphicFramePr>
          <p:nvPr/>
        </p:nvGraphicFramePr>
        <p:xfrm>
          <a:off x="514710" y="2265835"/>
          <a:ext cx="11162580" cy="2326329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186608">
                  <a:extLst>
                    <a:ext uri="{9D8B030D-6E8A-4147-A177-3AD203B41FA5}">
                      <a16:colId xmlns:a16="http://schemas.microsoft.com/office/drawing/2014/main" val="3994379555"/>
                    </a:ext>
                  </a:extLst>
                </a:gridCol>
                <a:gridCol w="2844800">
                  <a:extLst>
                    <a:ext uri="{9D8B030D-6E8A-4147-A177-3AD203B41FA5}">
                      <a16:colId xmlns:a16="http://schemas.microsoft.com/office/drawing/2014/main" val="3360139369"/>
                    </a:ext>
                  </a:extLst>
                </a:gridCol>
                <a:gridCol w="2584147">
                  <a:extLst>
                    <a:ext uri="{9D8B030D-6E8A-4147-A177-3AD203B41FA5}">
                      <a16:colId xmlns:a16="http://schemas.microsoft.com/office/drawing/2014/main" val="276185760"/>
                    </a:ext>
                  </a:extLst>
                </a:gridCol>
                <a:gridCol w="1819564">
                  <a:extLst>
                    <a:ext uri="{9D8B030D-6E8A-4147-A177-3AD203B41FA5}">
                      <a16:colId xmlns:a16="http://schemas.microsoft.com/office/drawing/2014/main" val="4044343555"/>
                    </a:ext>
                  </a:extLst>
                </a:gridCol>
                <a:gridCol w="2727461">
                  <a:extLst>
                    <a:ext uri="{9D8B030D-6E8A-4147-A177-3AD203B41FA5}">
                      <a16:colId xmlns:a16="http://schemas.microsoft.com/office/drawing/2014/main" val="565653491"/>
                    </a:ext>
                  </a:extLst>
                </a:gridCol>
              </a:tblGrid>
              <a:tr h="258481">
                <a:tc gridSpan="5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Correlaciones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827292"/>
                  </a:ext>
                </a:extLst>
              </a:tr>
              <a:tr h="258481"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DLT_Ejecutados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Fraudes_estafas_ganados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5562107"/>
                  </a:ext>
                </a:extLst>
              </a:tr>
              <a:tr h="258481">
                <a:tc rowSpan="6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Rho de Spearman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DLT_Ejecutados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Coeficiente de correlación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1,000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,895</a:t>
                      </a:r>
                      <a:r>
                        <a:rPr lang="es-EC" sz="1600" baseline="30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5911498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Sig. (bilateral)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,000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7364564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1747194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Fraudes_estafas_ganados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Coeficiente de correlación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,895</a:t>
                      </a:r>
                      <a:r>
                        <a:rPr lang="es-EC" sz="1600" baseline="30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1,000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88267714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Sig. (bilateral)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,000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2612774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2403102"/>
                  </a:ext>
                </a:extLst>
              </a:tr>
              <a:tr h="258481">
                <a:tc gridSpan="5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**. La correlación es significativa en el nivel 0,01 (bilateral).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778241"/>
                  </a:ext>
                </a:extLst>
              </a:tr>
            </a:tbl>
          </a:graphicData>
        </a:graphic>
      </p:graphicFrame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13EA24EB-6637-C1F5-6D08-63E26D838515}"/>
              </a:ext>
            </a:extLst>
          </p:cNvPr>
          <p:cNvSpPr txBox="1">
            <a:spLocks/>
          </p:cNvSpPr>
          <p:nvPr/>
        </p:nvSpPr>
        <p:spPr>
          <a:xfrm>
            <a:off x="448229" y="6155844"/>
            <a:ext cx="11192323" cy="374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lvl="2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Akoglu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User's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guide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correlation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coefficients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Turkish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Journal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Emergency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Medicine,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18,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nº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3, pp. 91-93, 2018. </a:t>
            </a:r>
            <a:endParaRPr lang="es-MX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6C8D15E-A3F0-6D6B-7623-4B5E452591B3}"/>
              </a:ext>
            </a:extLst>
          </p:cNvPr>
          <p:cNvSpPr/>
          <p:nvPr/>
        </p:nvSpPr>
        <p:spPr>
          <a:xfrm>
            <a:off x="4453666" y="5045336"/>
            <a:ext cx="2420470" cy="78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dirty="0"/>
              <a:t>Rho: 0.895</a:t>
            </a:r>
          </a:p>
        </p:txBody>
      </p:sp>
    </p:spTree>
    <p:extLst>
      <p:ext uri="{BB962C8B-B14F-4D97-AF65-F5344CB8AC3E}">
        <p14:creationId xmlns:p14="http://schemas.microsoft.com/office/powerpoint/2010/main" val="5745815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4135"/>
          </a:xfrm>
        </p:spPr>
        <p:txBody>
          <a:bodyPr/>
          <a:lstStyle/>
          <a:p>
            <a:pPr algn="ctr"/>
            <a:r>
              <a:rPr lang="es-MX" sz="3200" b="1" dirty="0"/>
              <a:t>CONCLUSIONES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411492" y="1801091"/>
            <a:ext cx="11369016" cy="505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El uso de los DLT incrementa la seguridad en transacciones financieras online debido a los protocolos de consenso que utilizan, esto sumado a la seguridad ofrecida por Google Cloud en sus microservicios y a las encriptaciones RSA o AES aplicadas.</a:t>
            </a:r>
          </a:p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La selección de los DLT depende exclusivamente de la naturaleza del proyecto a realizarse.</a:t>
            </a:r>
          </a:p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Se desarrolló una aplicación Fintech segura, rápida, con tiempos de procesamiento de 20.5 s en la </a:t>
            </a:r>
            <a:r>
              <a:rPr lang="es-EC" sz="2000" dirty="0" err="1">
                <a:latin typeface="Arial" panose="020B0604020202020204" pitchFamily="34" charset="0"/>
                <a:cs typeface="Arial" panose="020B0604020202020204" pitchFamily="34" charset="0"/>
              </a:rPr>
              <a:t>cloud</a:t>
            </a: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, costos de comisiones cero o muy bajos, alta confiabilidad e inmutabilidad de las transacciones. </a:t>
            </a:r>
          </a:p>
          <a:p>
            <a:pPr marL="0" indent="0" algn="just">
              <a:buNone/>
            </a:pPr>
            <a:endParaRPr lang="es-MX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2886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58789"/>
          </a:xfrm>
        </p:spPr>
        <p:txBody>
          <a:bodyPr/>
          <a:lstStyle/>
          <a:p>
            <a:pPr algn="ctr"/>
            <a:r>
              <a:rPr lang="es-MX" sz="3200" b="1" dirty="0"/>
              <a:t>CONCLUSIONES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411492" y="1801091"/>
            <a:ext cx="11369016" cy="4969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Se obtuvo mayor rentabilidad económica para la plataforma Fintech con un total de ganancias por disputas ganadas de $2.566,39 frente a los $559,36 por las disputas perdidas en el tiempo de pruebas de tres meses. </a:t>
            </a:r>
          </a:p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Buena aceptación de los usuarios por obtener una identidad digital con verificación biométrica y NFT con un resultado del 98% de aceptación </a:t>
            </a:r>
          </a:p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5000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58789"/>
          </a:xfrm>
        </p:spPr>
        <p:txBody>
          <a:bodyPr/>
          <a:lstStyle/>
          <a:p>
            <a:pPr algn="ctr"/>
            <a:r>
              <a:rPr lang="es-MX" sz="3200" b="1" dirty="0"/>
              <a:t>LINEAS DE TRABAJOS FUTURAS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581192" y="1801091"/>
            <a:ext cx="11199316" cy="4969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Smart </a:t>
            </a:r>
            <a:r>
              <a:rPr lang="es-EC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contracts</a:t>
            </a: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 con IOTA</a:t>
            </a:r>
          </a:p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NFT con IOTA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Implementación del DLT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Radix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Tempo</a:t>
            </a:r>
          </a:p>
          <a:p>
            <a:pPr algn="just">
              <a:lnSpc>
                <a:spcPct val="150000"/>
              </a:lnSpc>
            </a:pPr>
            <a:r>
              <a:rPr lang="es-EC" sz="2000" dirty="0" err="1">
                <a:latin typeface="Arial" panose="020B0604020202020204" pitchFamily="34" charset="0"/>
                <a:cs typeface="Arial" panose="020B0604020202020204" pitchFamily="34" charset="0"/>
              </a:rPr>
              <a:t>Blockchain</a:t>
            </a: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 4.0</a:t>
            </a:r>
          </a:p>
          <a:p>
            <a:pPr algn="just">
              <a:lnSpc>
                <a:spcPct val="150000"/>
              </a:lnSpc>
            </a:pPr>
            <a:endParaRPr lang="es-MX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140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CBDDF85-A365-4D4F-B8F0-85324AF5B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355" y="2264845"/>
            <a:ext cx="5764655" cy="381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03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 fontScale="90000"/>
          </a:bodyPr>
          <a:lstStyle/>
          <a:p>
            <a:pPr algn="ctr"/>
            <a:r>
              <a:rPr lang="es-MX" sz="3200" b="1" dirty="0"/>
              <a:t>TECNOLOGÍAS DE REGISTROS DISTRIBUIDOS (DLT)</a:t>
            </a:r>
            <a:endParaRPr lang="es-EC" b="1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505C810-06D2-6316-5FC6-C22BB546F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87" y="1999047"/>
            <a:ext cx="10524426" cy="4117870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086087A1-EC45-13E4-44C5-77B0669E6EB9}"/>
              </a:ext>
            </a:extLst>
          </p:cNvPr>
          <p:cNvSpPr txBox="1">
            <a:spLocks/>
          </p:cNvSpPr>
          <p:nvPr/>
        </p:nvSpPr>
        <p:spPr>
          <a:xfrm>
            <a:off x="209862" y="6353864"/>
            <a:ext cx="11666580" cy="43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Panwar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 V.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Bhatnagar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Distributed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Ledger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Technology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(DLT):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Beginning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Technological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Revolution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Blockchain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2nd International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Conference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Data,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Engineering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Applications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(IDEA),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pp. 1-5, 2020.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471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 fontScale="90000"/>
          </a:bodyPr>
          <a:lstStyle/>
          <a:p>
            <a:pPr algn="ctr"/>
            <a:r>
              <a:rPr lang="es-MX" sz="3200" b="1" dirty="0"/>
              <a:t>TECNOLOGÍAS DE REGISTROS DISTRIBUIDOS (DLT)</a:t>
            </a:r>
            <a:endParaRPr lang="es-EC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E2BB229-723C-232D-6313-3073290F8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9"/>
          <a:stretch/>
        </p:blipFill>
        <p:spPr>
          <a:xfrm>
            <a:off x="1779903" y="1910677"/>
            <a:ext cx="8600200" cy="4206240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85FDEA-7545-40FC-713A-A4076C0CC07C}"/>
              </a:ext>
            </a:extLst>
          </p:cNvPr>
          <p:cNvSpPr txBox="1">
            <a:spLocks/>
          </p:cNvSpPr>
          <p:nvPr/>
        </p:nvSpPr>
        <p:spPr>
          <a:xfrm>
            <a:off x="209862" y="6353864"/>
            <a:ext cx="11666580" cy="43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P. Zhuang, T.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Zamir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 H.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Liang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Blockchain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Cybersecurity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 Smart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Grid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A Comprehensive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Survey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IEEE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Transactions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Industrial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Informatics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17,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nº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1, pp. 3-19, 2021.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497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 fontScale="90000"/>
          </a:bodyPr>
          <a:lstStyle/>
          <a:p>
            <a:pPr algn="ctr"/>
            <a:r>
              <a:rPr lang="es-MX" sz="3200" b="1" dirty="0"/>
              <a:t>TECNOLOGÍAS DE REGISTROS DISTRIBUIDOS (DLT)</a:t>
            </a:r>
            <a:endParaRPr lang="es-EC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85FDEA-7545-40FC-713A-A4076C0CC07C}"/>
              </a:ext>
            </a:extLst>
          </p:cNvPr>
          <p:cNvSpPr txBox="1">
            <a:spLocks/>
          </p:cNvSpPr>
          <p:nvPr/>
        </p:nvSpPr>
        <p:spPr>
          <a:xfrm>
            <a:off x="209862" y="5916706"/>
            <a:ext cx="11666580" cy="8722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X. Fan y Q. Chai, «Roll-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DPoS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A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Randomized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Delegated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Proof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Stake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Scheme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Scalable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Blockchain-Based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Internet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Things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Systems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Proceedings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15th EAI International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Conference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Mobile and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Ubiquitous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Systems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Computing,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Networking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Services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MobiQuitous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'18),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2018. </a:t>
            </a:r>
          </a:p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Tatum,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Welcome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Tatum,» 2021. [En línea]. [Último acceso: 29 06 2022]</a:t>
            </a:r>
          </a:p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S. Popov, «IOTA: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Feeless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Free,»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IEEE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Blockchain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Technical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Briefs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2019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EBAB7FF6-8F16-CB32-5341-D4D207E0E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4478" y="2158345"/>
            <a:ext cx="4299194" cy="144291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13BED25-214C-26CE-095D-EE2D075AE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675" y="2229662"/>
            <a:ext cx="5048250" cy="13716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55648C7-F198-CB6A-C70B-C89A7252FD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531" y="4031429"/>
            <a:ext cx="6096000" cy="125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31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almacenamiento seguro</a:t>
            </a:r>
            <a:endParaRPr lang="es-EC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85FDEA-7545-40FC-713A-A4076C0CC07C}"/>
              </a:ext>
            </a:extLst>
          </p:cNvPr>
          <p:cNvSpPr txBox="1">
            <a:spLocks/>
          </p:cNvSpPr>
          <p:nvPr/>
        </p:nvSpPr>
        <p:spPr>
          <a:xfrm>
            <a:off x="246713" y="6422867"/>
            <a:ext cx="11666580" cy="43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R. Kumar y R.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Goyal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cloud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security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requirements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threats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vulnerabilities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countermeasures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A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survey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Computer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Science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Review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33, pp. 1-48, 2019.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188A45C3-E7F8-A268-0087-493DA1F10E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" t="6461" r="4000" b="6547"/>
          <a:stretch/>
        </p:blipFill>
        <p:spPr>
          <a:xfrm>
            <a:off x="1429114" y="1847504"/>
            <a:ext cx="8941258" cy="438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12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APLICACIONES FINTECH</a:t>
            </a:r>
            <a:endParaRPr lang="es-EC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85FDEA-7545-40FC-713A-A4076C0CC07C}"/>
              </a:ext>
            </a:extLst>
          </p:cNvPr>
          <p:cNvSpPr txBox="1">
            <a:spLocks/>
          </p:cNvSpPr>
          <p:nvPr/>
        </p:nvSpPr>
        <p:spPr>
          <a:xfrm>
            <a:off x="209862" y="6353864"/>
            <a:ext cx="11666580" cy="43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J. Kang, «Mobile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payment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 Fintech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environment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trends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security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challenges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and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services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Human-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centric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Computing and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Information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Sciences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8,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nº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32, 2018.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492A61B6-B7F6-2F3F-0051-9EDBD489E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3" y="2274393"/>
            <a:ext cx="11421079" cy="350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Línea evolutiva de las Fintech  y </a:t>
            </a:r>
            <a:r>
              <a:rPr lang="es-MX" sz="3200" b="1" dirty="0" err="1"/>
              <a:t>dlt</a:t>
            </a:r>
            <a:endParaRPr lang="es-EC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6F4C57A-9D23-43FF-F86C-5BB2B38399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2" t="27891" r="3692" b="9462"/>
          <a:stretch/>
        </p:blipFill>
        <p:spPr>
          <a:xfrm>
            <a:off x="344245" y="2452742"/>
            <a:ext cx="11241742" cy="305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92155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o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TM03457464[[fn=Dividendo]]</Template>
  <TotalTime>2778</TotalTime>
  <Words>1489</Words>
  <Application>Microsoft Office PowerPoint</Application>
  <PresentationFormat>Panorámica</PresentationFormat>
  <Paragraphs>371</Paragraphs>
  <Slides>39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4" baseType="lpstr">
      <vt:lpstr>Arial</vt:lpstr>
      <vt:lpstr>Gill Sans MT</vt:lpstr>
      <vt:lpstr>Times New Roman</vt:lpstr>
      <vt:lpstr>Wingdings 2</vt:lpstr>
      <vt:lpstr>Dividendo</vt:lpstr>
      <vt:lpstr>IMPLEMENTACIÓN DE DLT PARA EL ALMACENAMIENTO SEGURO DE TRANSACCIONES FINANCIERAS EN APLICACIONES FINTECH </vt:lpstr>
      <vt:lpstr>Contenido</vt:lpstr>
      <vt:lpstr>Presentación de PowerPoint</vt:lpstr>
      <vt:lpstr>TECNOLOGÍAS DE REGISTROS DISTRIBUIDOS (DLT)</vt:lpstr>
      <vt:lpstr>TECNOLOGÍAS DE REGISTROS DISTRIBUIDOS (DLT)</vt:lpstr>
      <vt:lpstr>TECNOLOGÍAS DE REGISTROS DISTRIBUIDOS (DLT)</vt:lpstr>
      <vt:lpstr>almacenamiento seguro</vt:lpstr>
      <vt:lpstr>APLICACIONES FINTECH</vt:lpstr>
      <vt:lpstr>Línea evolutiva de las Fintech  y dlt</vt:lpstr>
      <vt:lpstr>Presentación de PowerPoint</vt:lpstr>
      <vt:lpstr>DELITOS INFORMÁTICOS EN LAS FINTECH</vt:lpstr>
      <vt:lpstr>ANÁLISIS DE Problemas a resolver</vt:lpstr>
      <vt:lpstr>Objetivo general</vt:lpstr>
      <vt:lpstr>HIPÓTESIS</vt:lpstr>
      <vt:lpstr>Presentación de PowerPoint</vt:lpstr>
      <vt:lpstr>Selección de los dlt</vt:lpstr>
      <vt:lpstr>Diseño arquitectónico</vt:lpstr>
      <vt:lpstr>Identidad digital - NFT ERC-721</vt:lpstr>
      <vt:lpstr>Marketplace -  smart contract  ERC-20</vt:lpstr>
      <vt:lpstr>recargar billetera - NFT  ERC-721 e IOTA</vt:lpstr>
      <vt:lpstr>Aplicaciones clientes</vt:lpstr>
      <vt:lpstr>Presentación de PowerPoint</vt:lpstr>
      <vt:lpstr>Objetivo de los experimentos Y métricas</vt:lpstr>
      <vt:lpstr>Escenarios y elementos usados</vt:lpstr>
      <vt:lpstr>HERRAMIENTAS usadas en LOS experimentos</vt:lpstr>
      <vt:lpstr>Presentación de PowerPoint</vt:lpstr>
      <vt:lpstr>Mediciones de rendimiento </vt:lpstr>
      <vt:lpstr>Usuarios con identidad digital Y NFT.</vt:lpstr>
      <vt:lpstr>NFT  Y Comisiones CON VALOR cero</vt:lpstr>
      <vt:lpstr>total de ganancias mensuales</vt:lpstr>
      <vt:lpstr>Probabilidad de ganar disputas financieras por fraudes</vt:lpstr>
      <vt:lpstr>Encuestas de Estafas</vt:lpstr>
      <vt:lpstr>Seguridad contra ataques man-in-the- middle.</vt:lpstr>
      <vt:lpstr>coeficiente de correlación de Spearman.</vt:lpstr>
      <vt:lpstr>COMPROBACIÓN DE HIPOTESIS</vt:lpstr>
      <vt:lpstr>CONCLUSIONES</vt:lpstr>
      <vt:lpstr>CONCLUSIONES</vt:lpstr>
      <vt:lpstr>LINEAS DE TRABAJOS FUTURAS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IMPLEMENTACIÓN DE DLT PARA EL ALMACENAMIENTO SEGURO DE TRANSACCIONES FINANCIERAS EN APLICACIONES FINTECH</dc:title>
  <dc:creator>ASUS</dc:creator>
  <cp:lastModifiedBy>ASUS</cp:lastModifiedBy>
  <cp:revision>303</cp:revision>
  <dcterms:created xsi:type="dcterms:W3CDTF">2022-03-09T18:45:14Z</dcterms:created>
  <dcterms:modified xsi:type="dcterms:W3CDTF">2022-07-01T01:16:26Z</dcterms:modified>
</cp:coreProperties>
</file>